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9" r:id="rId12"/>
    <p:sldId id="29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8" r:id="rId32"/>
    <p:sldId id="286" r:id="rId33"/>
    <p:sldId id="28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45864"/>
      </p:ext>
    </p:extLst>
  </p:cSld>
  <p:clrMapOvr>
    <a:masterClrMapping/>
  </p:clrMapOvr>
  <p:transition spd="slow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2208"/>
      </p:ext>
    </p:extLst>
  </p:cSld>
  <p:clrMapOvr>
    <a:masterClrMapping/>
  </p:clrMapOvr>
  <p:transition spd="slow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385944"/>
      </p:ext>
    </p:extLst>
  </p:cSld>
  <p:clrMapOvr>
    <a:masterClrMapping/>
  </p:clrMapOvr>
  <p:transition spd="slow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67000"/>
      </p:ext>
    </p:extLst>
  </p:cSld>
  <p:clrMapOvr>
    <a:masterClrMapping/>
  </p:clrMapOvr>
  <p:transition spd="slow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660251"/>
      </p:ext>
    </p:extLst>
  </p:cSld>
  <p:clrMapOvr>
    <a:masterClrMapping/>
  </p:clrMapOvr>
  <p:transition spd="slow" advTm="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49090"/>
      </p:ext>
    </p:extLst>
  </p:cSld>
  <p:clrMapOvr>
    <a:masterClrMapping/>
  </p:clrMapOvr>
  <p:transition spd="slow" advTm="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14226"/>
      </p:ext>
    </p:extLst>
  </p:cSld>
  <p:clrMapOvr>
    <a:masterClrMapping/>
  </p:clrMapOvr>
  <p:transition spd="slow" advTm="5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16963"/>
      </p:ext>
    </p:extLst>
  </p:cSld>
  <p:clrMapOvr>
    <a:masterClrMapping/>
  </p:clrMapOvr>
  <p:transition spd="slow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04269"/>
      </p:ext>
    </p:extLst>
  </p:cSld>
  <p:clrMapOvr>
    <a:masterClrMapping/>
  </p:clrMapOvr>
  <p:transition spd="slow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68340"/>
      </p:ext>
    </p:extLst>
  </p:cSld>
  <p:clrMapOvr>
    <a:masterClrMapping/>
  </p:clrMapOvr>
  <p:transition spd="slow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9872"/>
      </p:ext>
    </p:extLst>
  </p:cSld>
  <p:clrMapOvr>
    <a:masterClrMapping/>
  </p:clrMapOvr>
  <p:transition spd="slow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81249"/>
      </p:ext>
    </p:extLst>
  </p:cSld>
  <p:clrMapOvr>
    <a:masterClrMapping/>
  </p:clrMapOvr>
  <p:transition spd="slow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80101"/>
      </p:ext>
    </p:extLst>
  </p:cSld>
  <p:clrMapOvr>
    <a:masterClrMapping/>
  </p:clrMapOvr>
  <p:transition spd="slow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45431"/>
      </p:ext>
    </p:extLst>
  </p:cSld>
  <p:clrMapOvr>
    <a:masterClrMapping/>
  </p:clrMapOvr>
  <p:transition spd="slow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70824"/>
      </p:ext>
    </p:extLst>
  </p:cSld>
  <p:clrMapOvr>
    <a:masterClrMapping/>
  </p:clrMapOvr>
  <p:transition spd="slow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75841"/>
      </p:ext>
    </p:extLst>
  </p:cSld>
  <p:clrMapOvr>
    <a:masterClrMapping/>
  </p:clrMapOvr>
  <p:transition spd="slow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6B22-5CB5-46F7-AAB0-C1285062988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B68068-26A7-41F4-B2D9-C2D93BDE0E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9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 spd="slow" advTm="5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0.jpeg"/><Relationship Id="rId7" Type="http://schemas.openxmlformats.org/officeDocument/2006/relationships/image" Target="../media/image6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77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il.yandex.ru/re.jsx?h=a,Ag6ILeCmouxI6EyWs3Gvnw&amp;l=aHR0cDovL3d3dy5rYWxhbWF0YS5nci9lbmltZXJvc2kvbmVhLzQxNDItZW50aG91c2lhc2UtdG8ta29pbm8taS1hbnRpZ29uaS1hcG8tdG8tbHVuYS10aGVhdHJlLXRpcy1tb3N4YXMuaHRtbA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leftheriaonline.gr/politismos/ekdiloseis/item/42567-parastasi-antigonis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3831" y="318248"/>
            <a:ext cx="9402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ДЕЯТЕЛЬНОСТЬ ГРЕЧЕСКОГО КУЛЬТУРНОГО ЦЕНТРА (Г.К.Ц.) В СОТРУДНИЧЕСТВЕ С ОКРУГОМ МЕССИНИЯ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9430" y="1229808"/>
            <a:ext cx="1089784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Участие директора Г.К.Ц. Теодоры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Янници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в Фестивале </a:t>
            </a:r>
            <a:r>
              <a:rPr lang="el-GR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(26-27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июля </a:t>
            </a:r>
            <a:r>
              <a:rPr lang="el-GR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2013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г.</a:t>
            </a:r>
            <a:r>
              <a:rPr lang="el-GR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l-GR" sz="23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«TEDxKalamata 2013, Brave </a:t>
            </a:r>
            <a:r>
              <a:rPr lang="el-GR" sz="23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new</a:t>
            </a:r>
            <a:r>
              <a:rPr lang="el-GR" sz="23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sz="23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world</a:t>
            </a:r>
            <a:r>
              <a:rPr lang="el-GR" sz="23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  <a:r>
              <a:rPr lang="ru-RU" sz="23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 выступлением-презентацией деятельности Греческого Культурного Центра (Г.К.Ц.)</a:t>
            </a:r>
            <a:r>
              <a:rPr lang="el-GR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греко-российских отношений, возможностей и перспектив их развития, а также общих страниц в истории двух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дружественных народов</a:t>
            </a:r>
            <a:r>
              <a:rPr lang="el-GR" sz="23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ru-RU" sz="23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030" name="Picture 6" descr="4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22" y="3219944"/>
            <a:ext cx="4084812" cy="27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P1010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92" y="3219944"/>
            <a:ext cx="3623626" cy="27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66877"/>
            <a:ext cx="2120194" cy="796120"/>
          </a:xfrm>
          <a:prstGeom prst="rect">
            <a:avLst/>
          </a:prstGeom>
        </p:spPr>
      </p:pic>
      <p:pic>
        <p:nvPicPr>
          <p:cNvPr id="2050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76" y="629658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44" y="629658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13" y="627722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117177"/>
      </p:ext>
    </p:extLst>
  </p:cSld>
  <p:clrMapOvr>
    <a:masterClrMapping/>
  </p:clrMapOvr>
  <p:transition spd="slow" advTm="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548" y="239843"/>
            <a:ext cx="11007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Февраль 2014 г., в рамках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киноклуба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состоялся показ документального фильма греческого режиссера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Бабиса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Цокаса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 прикоснулся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.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..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Я полюбил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Я копал»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греческом языке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посвященного великому греческому археологу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Петросу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Темелису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и его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важной деятельности по продвижению знаний о древней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Мессинии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2" name="Picture 2" descr="assets_LARGE_t_175762_540265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59" y="2322008"/>
            <a:ext cx="4784550" cy="31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64" y="2351988"/>
            <a:ext cx="5105774" cy="31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82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24" y="629503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34" y="629503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807384"/>
      </p:ext>
    </p:extLst>
  </p:cSld>
  <p:clrMapOvr>
    <a:masterClrMapping/>
  </p:clrMapOvr>
  <p:transition spd="slow" advTm="5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548" y="239844"/>
            <a:ext cx="1100764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в области организации и проведения 4-недельной летней программы по изучению греческого языка и культуры с Университетом Пелопоннеса (г.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Каламата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куратор программы - профессор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Элени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Волонаки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Мессинийской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Федерацией Канады и США.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2400" i="1" dirty="0"/>
          </a:p>
          <a:p>
            <a:pPr algn="just"/>
            <a:endParaRPr lang="en-US" sz="2400" i="1" dirty="0"/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Церемония открытия летней программы по изучению греческого языка и культуры в Университете Пелопоннеса.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Каламата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13 июля 2015 г.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82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24" y="629503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34" y="629503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Безымянный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3358" y="2023672"/>
            <a:ext cx="7113064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07384"/>
      </p:ext>
    </p:extLst>
  </p:cSld>
  <p:clrMapOvr>
    <a:masterClrMapping/>
  </p:clrMapOvr>
  <p:transition spd="slow" advTm="5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548" y="239844"/>
            <a:ext cx="110076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2400" i="1" dirty="0"/>
          </a:p>
          <a:p>
            <a:pPr algn="just"/>
            <a:endParaRPr lang="ru-RU" sz="2400" i="1" dirty="0"/>
          </a:p>
          <a:p>
            <a:pPr algn="just"/>
            <a:endParaRPr lang="ru-RU" sz="2400" i="1" dirty="0"/>
          </a:p>
          <a:p>
            <a:pPr algn="just"/>
            <a:endParaRPr lang="en-US" sz="2400" i="1" dirty="0"/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Церемония закрытия летней программы по изучению греческого языка и культуры в Университете Пелопоннеса.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Каламата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 августа 2015 г.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82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24" y="629503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34" y="629503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Безымянный 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3540" y="929208"/>
            <a:ext cx="9004487" cy="3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07384"/>
      </p:ext>
    </p:extLst>
  </p:cSld>
  <p:clrMapOvr>
    <a:masterClrMapping/>
  </p:clrMapOvr>
  <p:transition spd="slow" advTm="5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29784"/>
            <a:ext cx="10925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Выставка фотографии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Греция: мои мгновения счастья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»,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официальное открытие которой состоялось в январе 2016 г.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(22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января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2016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г.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в рамках Перекрестного года России-Греции 2016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Композиция «Каламата-24»,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выполненная Фотоклубом-фотошколой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города, также приняла участие в выставке.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1266" name="Picture 2" descr="P10600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88" y="2100959"/>
            <a:ext cx="4765964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34" y="2115949"/>
            <a:ext cx="5403273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82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38" y="6295161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15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14070"/>
      </p:ext>
    </p:extLst>
  </p:cSld>
  <p:clrMapOvr>
    <a:masterClrMapping/>
  </p:clrMapOvr>
  <p:transition spd="slow" advTm="5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1060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43" y="479776"/>
            <a:ext cx="3736445" cy="280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29" y="479776"/>
            <a:ext cx="4000779" cy="266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1060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43" y="3567360"/>
            <a:ext cx="3736445" cy="27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P10600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29" y="3567360"/>
            <a:ext cx="3712214" cy="279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46" y="6357716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10" y="636641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40" y="637222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62566"/>
      </p:ext>
    </p:extLst>
  </p:cSld>
  <p:clrMapOvr>
    <a:masterClrMapping/>
  </p:clrMapOvr>
  <p:transition spd="slow" advTm="5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llag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14" y="372897"/>
            <a:ext cx="9074563" cy="308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36" y="3638975"/>
            <a:ext cx="4092225" cy="27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10602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91" y="3638974"/>
            <a:ext cx="3618783" cy="27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33" y="632627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77" y="632627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21" y="632627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07617"/>
      </p:ext>
    </p:extLst>
  </p:cSld>
  <p:clrMapOvr>
    <a:masterClrMapping/>
  </p:clrMapOvr>
  <p:transition spd="slow" advTm="5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10602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3" y="1144792"/>
            <a:ext cx="5468643" cy="41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10602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82" y="1144791"/>
            <a:ext cx="5475023" cy="41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5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82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82" y="6278897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83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5674"/>
      </p:ext>
    </p:extLst>
  </p:cSld>
  <p:clrMapOvr>
    <a:masterClrMapping/>
  </p:clrMapOvr>
  <p:transition spd="slow" advTm="5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312" y="239843"/>
            <a:ext cx="10732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Участие потомка русского адмирала П.Ф. Анжу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 официальных торжествах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Наварино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Пилос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(20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октября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2018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г.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Кирилл Игоревич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Шалахин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передает музею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Наварино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семейную реликвию.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08" y="1607931"/>
            <a:ext cx="2679061" cy="38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k_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8" y="2145016"/>
            <a:ext cx="3742287" cy="24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Схема Наваринского сраже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012" y="2145016"/>
            <a:ext cx="3978984" cy="24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6914" y="5662547"/>
            <a:ext cx="10430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П.Ф. Анжу </a:t>
            </a:r>
            <a:r>
              <a:rPr lang="el-GR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Схема</a:t>
            </a:r>
            <a:r>
              <a:rPr lang="el-GR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Наваринского </a:t>
            </a:r>
            <a:r>
              <a:rPr lang="el-GR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сражения</a:t>
            </a:r>
            <a:r>
              <a:rPr lang="el-GR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89" y="6317890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40" y="6320000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79" y="6317890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856722"/>
      </p:ext>
    </p:extLst>
  </p:cSld>
  <p:clrMapOvr>
    <a:masterClrMapping/>
  </p:clrMapOvr>
  <p:transition spd="slow" advTm="5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_33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830" y="1343104"/>
            <a:ext cx="2556468" cy="382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SC_33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71" y="1577042"/>
            <a:ext cx="5030375" cy="335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5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80" y="630320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07" y="6295161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4" y="629658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350652"/>
      </p:ext>
    </p:extLst>
  </p:cSld>
  <p:clrMapOvr>
    <a:masterClrMapping/>
  </p:clrMapOvr>
  <p:transition spd="slow" advTm="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234" y="117396"/>
            <a:ext cx="10523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Переиздание двуязычного альбома-каталога </a:t>
            </a:r>
            <a:r>
              <a:rPr lang="el-GR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ru-RU" sz="2400" b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Наваринское</a:t>
            </a:r>
            <a:r>
              <a:rPr lang="ru-RU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сражение в фондах Российской государственной библиотеки</a:t>
            </a:r>
            <a:r>
              <a:rPr lang="el-GR" sz="2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  <a:r>
              <a:rPr lang="el-GR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составители</a:t>
            </a:r>
            <a:r>
              <a:rPr lang="el-GR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Юрий Квашнин</a:t>
            </a:r>
            <a:r>
              <a:rPr lang="el-GR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Теодора </a:t>
            </a:r>
            <a:r>
              <a:rPr lang="ru-RU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Янници</a:t>
            </a:r>
            <a:r>
              <a:rPr lang="el-GR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Октябрь </a:t>
            </a:r>
            <a:r>
              <a:rPr lang="el-GR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2017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г. </a:t>
            </a:r>
          </a:p>
        </p:txBody>
      </p:sp>
      <p:pic>
        <p:nvPicPr>
          <p:cNvPr id="17410" name="Picture 2" descr="обложка - переделанная 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52" y="1317724"/>
            <a:ext cx="3449660" cy="272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9016" y="4002374"/>
            <a:ext cx="10172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</a:t>
            </a:r>
            <a:r>
              <a:rPr lang="el-GR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любезной меценатской поддержке Мессинийской Амфиктионии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8" y="4704628"/>
            <a:ext cx="1527108" cy="149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82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70" y="6307036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94" y="6292751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35638"/>
      </p:ext>
    </p:extLst>
  </p:cSld>
  <p:clrMapOvr>
    <a:masterClrMapping/>
  </p:clrMapOvr>
  <p:transition spd="slow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302" y="0"/>
            <a:ext cx="109772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Художественный вечер </a:t>
            </a:r>
            <a:r>
              <a:rPr lang="el-G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Музыкально-танцевальное путешествие по Греции</a:t>
            </a:r>
            <a:r>
              <a:rPr lang="el-G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в котором приняли участие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32 участника танцевального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коллектива «Лицея гречанок»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отделение г.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Каламаты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 сопровождении совета директоров во главе с госпожой Вики Карелия. Концерт был организован Греческим Культурным Центром в сотрудничестве с Московским государственным театром истории и этнографии в рамках Международного фестиваля традиционного театра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Русский остров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».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«Лицей гречанок» г.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Каламаты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получил две почетные награды от организаторов фестиваля: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За служение искусству традиционного/народного танца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»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и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За усердное сбережение и сохранение единства и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многозвучия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национальной традиции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Директо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 Г.К.Ц. Теодора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Янници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также была награждена почетной грамотой за содействие в организации программы фестиваля </a:t>
            </a:r>
            <a:r>
              <a:rPr lang="el-G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(9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ноября </a:t>
            </a:r>
            <a:r>
              <a:rPr lang="el-G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2013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г.</a:t>
            </a:r>
            <a:r>
              <a:rPr lang="el-G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050" name="Рисунок 5" descr="P10004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92" y="4524316"/>
            <a:ext cx="2723156" cy="20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4" descr="P10004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52" y="4506139"/>
            <a:ext cx="2707575" cy="203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76" y="629658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24" y="6308799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28" y="6308799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96887"/>
      </p:ext>
    </p:extLst>
  </p:cSld>
  <p:clrMapOvr>
    <a:masterClrMapping/>
  </p:clrMapOvr>
  <p:transition spd="slow" advTm="5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694" y="139599"/>
            <a:ext cx="11727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Презентация в Москве</a:t>
            </a:r>
            <a:r>
              <a:rPr lang="el-GR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– 23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марта </a:t>
            </a:r>
            <a:r>
              <a:rPr lang="el-GR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2018 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г.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Московский государственный лингвистический университет</a:t>
            </a:r>
            <a:r>
              <a:rPr lang="el-GR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8434" name="Picture 2" descr="DSC_3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6" y="1241131"/>
            <a:ext cx="2774062" cy="41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IMG_4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95" y="1154242"/>
            <a:ext cx="3733604" cy="251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SC_33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918" y="1241131"/>
            <a:ext cx="2773701" cy="41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DSC_32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65" y="3747540"/>
            <a:ext cx="3811595" cy="235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41" y="6265347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55" y="6265347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69" y="6265347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405085"/>
      </p:ext>
    </p:extLst>
  </p:cSld>
  <p:clrMapOvr>
    <a:masterClrMapping/>
  </p:clrMapOvr>
  <p:transition spd="slow" advTm="5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1280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37" y="135392"/>
            <a:ext cx="7883299" cy="351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DSC_32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37" y="3765379"/>
            <a:ext cx="3823855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DSC_33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86" y="3765379"/>
            <a:ext cx="3740727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72" y="6377369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76" y="637222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21" y="637222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07729"/>
      </p:ext>
    </p:extLst>
  </p:cSld>
  <p:clrMapOvr>
    <a:masterClrMapping/>
  </p:clrMapOvr>
  <p:transition spd="slow" advTm="5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SC_33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38" y="135391"/>
            <a:ext cx="2432030" cy="364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DSC_33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45" y="135391"/>
            <a:ext cx="4182993" cy="279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IMG_49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84" y="3194463"/>
            <a:ext cx="4182735" cy="314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P12709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14" y="135391"/>
            <a:ext cx="3735725" cy="279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DSC_33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6" y="3996897"/>
            <a:ext cx="3517254" cy="23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IMG_48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23" y="3225002"/>
            <a:ext cx="3477904" cy="260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9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65" y="637222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39" y="637222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21" y="6365190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397523"/>
      </p:ext>
    </p:extLst>
  </p:cSld>
  <p:clrMapOvr>
    <a:masterClrMapping/>
  </p:clrMapOvr>
  <p:transition spd="slow" advTm="5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llage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14" y="928311"/>
            <a:ext cx="6692920" cy="502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4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50" y="629658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1" y="629658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70" y="6265347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039515"/>
      </p:ext>
    </p:extLst>
  </p:cSld>
  <p:clrMapOvr>
    <a:masterClrMapping/>
  </p:clrMapOvr>
  <p:transition spd="slow" advTm="5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G_49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11" y="305203"/>
            <a:ext cx="3678519" cy="2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P1280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11" y="172191"/>
            <a:ext cx="4703260" cy="305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DSC_33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11" y="3206338"/>
            <a:ext cx="1996215" cy="300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12800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11" y="3346370"/>
            <a:ext cx="3754961" cy="279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54" y="6296709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91" y="629615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16" y="629615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927525"/>
      </p:ext>
    </p:extLst>
  </p:cSld>
  <p:clrMapOvr>
    <a:masterClrMapping/>
  </p:clrMapOvr>
  <p:transition spd="slow" advTm="5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280" y="255757"/>
            <a:ext cx="10873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Презентация в Афинах -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27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апреля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2018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г.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Российский центр науки и культуры, Посольство РФ в Афинах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665018" y="3253838"/>
            <a:ext cx="197925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9" y="1557355"/>
            <a:ext cx="2695698" cy="405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51" y="2195371"/>
            <a:ext cx="4163476" cy="278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7" y="2265910"/>
            <a:ext cx="4042824" cy="27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88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12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67" y="6296584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257292"/>
      </p:ext>
    </p:extLst>
  </p:cSld>
  <p:clrMapOvr>
    <a:masterClrMapping/>
  </p:clrMapOvr>
  <p:transition spd="slow" advTm="5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06" y="148301"/>
            <a:ext cx="4348874" cy="28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05" y="146856"/>
            <a:ext cx="4329731" cy="28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33" y="3361297"/>
            <a:ext cx="38576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08" y="3236380"/>
            <a:ext cx="3494655" cy="349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4" y="3109417"/>
            <a:ext cx="3748583" cy="374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70" y="6279928"/>
            <a:ext cx="805384" cy="6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70" y="6279927"/>
            <a:ext cx="805384" cy="6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970" y="6279927"/>
            <a:ext cx="805384" cy="6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36406"/>
      </p:ext>
    </p:extLst>
  </p:cSld>
  <p:clrMapOvr>
    <a:masterClrMapping/>
  </p:clrMapOvr>
  <p:transition spd="slow" advTm="5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89" y="194767"/>
            <a:ext cx="4317856" cy="28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69" y="194767"/>
            <a:ext cx="4354116" cy="289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25" y="3201516"/>
            <a:ext cx="4317856" cy="29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60" y="3224810"/>
            <a:ext cx="4354116" cy="287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38" y="6210795"/>
            <a:ext cx="805384" cy="6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61" y="6210795"/>
            <a:ext cx="805384" cy="6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10" y="6210795"/>
            <a:ext cx="805384" cy="6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19008"/>
      </p:ext>
    </p:extLst>
  </p:cSld>
  <p:clrMapOvr>
    <a:masterClrMapping/>
  </p:clrMapOvr>
  <p:transition spd="slow" advTm="5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19" y="5842660"/>
            <a:ext cx="2419379" cy="908462"/>
          </a:xfrm>
          <a:prstGeom prst="rect">
            <a:avLst/>
          </a:prstGeom>
        </p:spPr>
      </p:pic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346370" y="3122066"/>
            <a:ext cx="154510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7280" y="624110"/>
            <a:ext cx="10407331" cy="5167090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греко-российской конференции </a:t>
            </a:r>
            <a:r>
              <a:rPr lang="el-G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Греко-Российские отношения: Экономика, Торговля, Инвестиции и Деловое партнерство</a:t>
            </a:r>
            <a:r>
              <a:rPr lang="el-G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Каламата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Мессиния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марта 2019 г.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549" y="2023866"/>
            <a:ext cx="4746571" cy="35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9903"/>
      </p:ext>
    </p:extLst>
  </p:cSld>
  <p:clrMapOvr>
    <a:masterClrMapping/>
  </p:clrMapOvr>
  <p:transition spd="slow" advTm="5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19" y="5842660"/>
            <a:ext cx="2419379" cy="908462"/>
          </a:xfrm>
          <a:prstGeom prst="rect">
            <a:avLst/>
          </a:prstGeom>
        </p:spPr>
      </p:pic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346370" y="3122066"/>
            <a:ext cx="154510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Безымянный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856" y="610250"/>
            <a:ext cx="6674744" cy="50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9903"/>
      </p:ext>
    </p:extLst>
  </p:cSld>
  <p:clrMapOvr>
    <a:masterClrMapping/>
  </p:clrMapOvr>
  <p:transition spd="slow" advTm="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P10004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05" y="598528"/>
            <a:ext cx="3379815" cy="252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6" descr="P10004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16" y="598528"/>
            <a:ext cx="3357143" cy="252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 descr="IMG_76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2" y="3712829"/>
            <a:ext cx="3035320" cy="224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2" descr="P10002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91" y="3712830"/>
            <a:ext cx="3005132" cy="224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1" descr="IMG_766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22" y="3712831"/>
            <a:ext cx="2984407" cy="224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93" y="629658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57" y="629658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29" y="629658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92329"/>
      </p:ext>
    </p:extLst>
  </p:cSld>
  <p:clrMapOvr>
    <a:masterClrMapping/>
  </p:clrMapOvr>
  <p:transition spd="slow" advTm="5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19" y="5842660"/>
            <a:ext cx="2419379" cy="908462"/>
          </a:xfrm>
          <a:prstGeom prst="rect">
            <a:avLst/>
          </a:prstGeom>
        </p:spPr>
      </p:pic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346370" y="3122066"/>
            <a:ext cx="154510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03960" y="578390"/>
            <a:ext cx="10285411" cy="509089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-ой Международной конференции 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Культурное наследие и устойчивое развитие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l-G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Маниатакион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г.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Мессиния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18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июля 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езымянный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2356" y="1602742"/>
            <a:ext cx="5708278" cy="380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9903"/>
      </p:ext>
    </p:extLst>
  </p:cSld>
  <p:clrMapOvr>
    <a:masterClrMapping/>
  </p:clrMapOvr>
  <p:transition spd="slow" advTm="500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19" y="5842660"/>
            <a:ext cx="2419379" cy="908462"/>
          </a:xfrm>
          <a:prstGeom prst="rect">
            <a:avLst/>
          </a:prstGeom>
        </p:spPr>
      </p:pic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346370" y="3122066"/>
            <a:ext cx="154510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Безымянный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3994" y="1797664"/>
            <a:ext cx="8995966" cy="29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9903"/>
      </p:ext>
    </p:extLst>
  </p:cSld>
  <p:clrMapOvr>
    <a:masterClrMapping/>
  </p:clrMapOvr>
  <p:transition spd="slow" advTm="500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19" y="5842660"/>
            <a:ext cx="2419379" cy="908462"/>
          </a:xfrm>
          <a:prstGeom prst="rect">
            <a:avLst/>
          </a:prstGeom>
        </p:spPr>
      </p:pic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346370" y="3122066"/>
            <a:ext cx="154510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Безымянный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8423" y="835958"/>
            <a:ext cx="7154274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9903"/>
      </p:ext>
    </p:extLst>
  </p:cSld>
  <p:clrMapOvr>
    <a:masterClrMapping/>
  </p:clrMapOvr>
  <p:transition spd="slow" advTm="500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19" y="5842660"/>
            <a:ext cx="2419379" cy="908462"/>
          </a:xfrm>
          <a:prstGeom prst="rect">
            <a:avLst/>
          </a:prstGeom>
        </p:spPr>
      </p:pic>
      <p:pic>
        <p:nvPicPr>
          <p:cNvPr id="1048" name="Рисунок 63" descr="1157_9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68" y="3122067"/>
            <a:ext cx="1224302" cy="122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4346370" y="3122066"/>
            <a:ext cx="154510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70" y="3122067"/>
            <a:ext cx="1523526" cy="12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63" descr="1157_9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96" y="3167785"/>
            <a:ext cx="1224302" cy="122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98" y="3197792"/>
            <a:ext cx="1523526" cy="12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63" descr="1157_9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724" y="3203158"/>
            <a:ext cx="1224302" cy="122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869903"/>
      </p:ext>
    </p:extLst>
  </p:cSld>
  <p:clrMapOvr>
    <a:masterClrMapping/>
  </p:clrMapOvr>
  <p:transition spd="slow" advTm="5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214" y="742646"/>
            <a:ext cx="10455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Постановка трагедии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Софокла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Антигона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 амфитеатре средневекового замка города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Каламаты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(2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августа 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201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г.</a:t>
            </a:r>
            <a:r>
              <a:rPr lang="el-G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4098" name="Picture 2" descr="KKK_43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2" y="2048486"/>
            <a:ext cx="5283913" cy="355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KKK_44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46" y="2048484"/>
            <a:ext cx="5284939" cy="355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381" y="6265347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56" y="626590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31" y="626590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420033"/>
      </p:ext>
    </p:extLst>
  </p:cSld>
  <p:clrMapOvr>
    <a:masterClrMapping/>
  </p:clrMapOvr>
  <p:transition spd="slow" advTm="5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3" descr="http://www.kalamata.gr/images/arthra/2014/08/04-4142/small/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57" y="1522822"/>
            <a:ext cx="3717828" cy="27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5192725_926251377509412_5136468386807733365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11" y="1543912"/>
            <a:ext cx="4180169" cy="27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66877"/>
            <a:ext cx="2120194" cy="796120"/>
          </a:xfrm>
          <a:prstGeom prst="rect">
            <a:avLst/>
          </a:prstGeom>
        </p:spPr>
      </p:pic>
      <p:pic>
        <p:nvPicPr>
          <p:cNvPr id="5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25" y="627722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00" y="6277778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75" y="6277221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002" y="0"/>
            <a:ext cx="11621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hlinkClick r:id="rId6"/>
              </a:rPr>
              <a:t>http://www.kalamata.gr/enimerosi/nea/4142-enthousiase-to-koino-i-antigoni-apo-to-luna-theatre-tis-mosxas.html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4361" y="324894"/>
            <a:ext cx="10613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u="sng" kern="1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Отзыв греческой прессы</a:t>
            </a:r>
            <a:r>
              <a:rPr lang="en-US" sz="2400" i="1" u="sng" kern="1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en-US" sz="2400" kern="1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kern="1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Постановка спектакля «Антигона», которая состоялась в Московском Театре «Луны», произвела огромное впечатление на зрителей и не оставила никого равнодушным. 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8784" y="4478973"/>
            <a:ext cx="105927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Постановка древней трагедии в которой отсутствует танец? Постановка трагедии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Софокла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«Антигона» была представлена без танца, в основном на русском языке, зрители, посетившие постановку в амфитеатре средневекового замка города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Каламаты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 августа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2014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г., были воодушевлены.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743337"/>
      </p:ext>
    </p:extLst>
  </p:cSld>
  <p:clrMapOvr>
    <a:masterClrMapping/>
  </p:clrMapOvr>
  <p:transition spd="slow" advTm="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11" descr="parastasi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9" y="206643"/>
            <a:ext cx="4496976" cy="33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2" descr="parastasi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35" y="206643"/>
            <a:ext cx="45148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0" descr="parastasi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67" y="3781116"/>
            <a:ext cx="3339751" cy="250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60" y="635483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08" y="635306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84" y="635306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15814"/>
      </p:ext>
    </p:extLst>
  </p:cSld>
  <p:clrMapOvr>
    <a:masterClrMapping/>
  </p:clrMapOvr>
  <p:transition spd="slow" advTm="5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" descr="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2" y="123514"/>
            <a:ext cx="3779306" cy="30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8" descr="kosm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55" y="123514"/>
            <a:ext cx="3779306" cy="30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7" descr="k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2" y="3258599"/>
            <a:ext cx="3779306" cy="30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6" descr="k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55" y="3258599"/>
            <a:ext cx="3779306" cy="30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5" descr="parastas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88" y="123514"/>
            <a:ext cx="3779306" cy="30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4" descr="parastasi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88" y="3258598"/>
            <a:ext cx="3779306" cy="30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55" y="6394240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57" y="637222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59" y="6372225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70463"/>
      </p:ext>
    </p:extLst>
  </p:cSld>
  <p:clrMapOvr>
    <a:masterClrMapping/>
  </p:clrMapOvr>
  <p:transition spd="slow" advTm="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parastasi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2" y="0"/>
            <a:ext cx="4176685" cy="334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2" descr="parastasi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02" y="0"/>
            <a:ext cx="4199102" cy="335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1" descr="parastasi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2" y="3451965"/>
            <a:ext cx="4176685" cy="33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1" descr="http://www.eleftheriaonline.gr/images/2014/aygoustos/antigoni/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02" y="3537595"/>
            <a:ext cx="4199102" cy="315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70386"/>
      </p:ext>
    </p:extLst>
  </p:cSld>
  <p:clrMapOvr>
    <a:masterClrMapping/>
  </p:clrMapOvr>
  <p:transition spd="slow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Επιτυχημένη παράσταση της “Αντιγόνης” (φωτογραφίε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96" y="1348924"/>
            <a:ext cx="4503189" cy="33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2" descr="http://www.eleftheriaonline.gr/images/2014/aygoustos/antigoni/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31" y="1345256"/>
            <a:ext cx="4504485" cy="338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04" y="5955002"/>
            <a:ext cx="2120194" cy="796120"/>
          </a:xfrm>
          <a:prstGeom prst="rect">
            <a:avLst/>
          </a:prstGeom>
        </p:spPr>
      </p:pic>
      <p:pic>
        <p:nvPicPr>
          <p:cNvPr id="5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88" y="6328643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19" y="6347250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4" descr="http://www.crossed-flag-pins.com/Friendship-Pins/Russia/Flag-Pins-Russia-Gree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57" y="635306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151" y="200698"/>
            <a:ext cx="11688474" cy="9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400" u="sng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hlinkClick r:id="rId6"/>
              </a:rPr>
              <a:t>http://www.eleftheriaonline.gr/politismos/ekdiloseis/item/42567-parastasi-antigonis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ctr" fontAlgn="base">
              <a:lnSpc>
                <a:spcPts val="165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ctr" fontAlgn="base">
              <a:lnSpc>
                <a:spcPts val="165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Успешный показ спектакля «Антигона»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(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фотографии</a:t>
            </a:r>
            <a:r>
              <a:rPr lang="el-GR" sz="2400" dirty="0">
                <a:solidFill>
                  <a:srgbClr val="00206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120" y="4886794"/>
            <a:ext cx="1070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Субботним вечером 2 августа 2014 г. в амфитеатре средневекового замка города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Каламаты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огромным успехом состоялся спектакль «Антигона», организованный Греческим Культурным Центром.   </a:t>
            </a:r>
          </a:p>
        </p:txBody>
      </p:sp>
    </p:spTree>
    <p:extLst>
      <p:ext uri="{BB962C8B-B14F-4D97-AF65-F5344CB8AC3E}">
        <p14:creationId xmlns:p14="http://schemas.microsoft.com/office/powerpoint/2010/main" val="3800623322"/>
      </p:ext>
    </p:extLst>
  </p:cSld>
  <p:clrMapOvr>
    <a:masterClrMapping/>
  </p:clrMapOvr>
  <p:transition spd="slow" advTm="5000">
    <p:wipe/>
  </p:transition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350</TotalTime>
  <Words>684</Words>
  <Application>Microsoft Office PowerPoint</Application>
  <PresentationFormat>Широкоэкранный</PresentationFormat>
  <Paragraphs>48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Symbol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греко-российской конференции «Греко-Российские отношения: Экономика, Торговля, Инвестиции и Деловое партнерство»,  г. Каламата (округ Мессиния), 9 марта 2019 г.       </vt:lpstr>
      <vt:lpstr>Презентация PowerPoint</vt:lpstr>
      <vt:lpstr>Участие в V-ой Международной конференции «Культурное наследие и устойчивое развитие», Фонд Маниатакион в г. Корони (округ Мессиния), 18 июля 2019 г.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146</cp:revision>
  <dcterms:created xsi:type="dcterms:W3CDTF">2019-03-06T12:35:03Z</dcterms:created>
  <dcterms:modified xsi:type="dcterms:W3CDTF">2019-08-07T05:24:02Z</dcterms:modified>
</cp:coreProperties>
</file>